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57" r:id="rId28"/>
    <p:sldId id="258" r:id="rId29"/>
    <p:sldId id="259" r:id="rId30"/>
    <p:sldId id="285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51830-566D-4557-A300-30E64A2221AD}" type="datetimeFigureOut">
              <a:rPr lang="pt-BR" smtClean="0"/>
              <a:pPr/>
              <a:t>02/08/2011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E8C99-5842-4A50-ACBB-584E5C5A035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Fundamentos da Computação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Prof. Ricardo </a:t>
            </a:r>
            <a:r>
              <a:rPr lang="pt-BR" dirty="0" err="1" smtClean="0"/>
              <a:t>Salvino</a:t>
            </a:r>
            <a:r>
              <a:rPr lang="pt-BR" dirty="0" smtClean="0"/>
              <a:t> Casado</a:t>
            </a:r>
          </a:p>
          <a:p>
            <a:r>
              <a:rPr lang="pt-BR" dirty="0" smtClean="0"/>
              <a:t>FATEC-ID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RESOLUÇÃO EX. ÁBACO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r>
              <a:rPr lang="pt-BR" dirty="0"/>
              <a:t>Entretanto, ao </a:t>
            </a:r>
            <a:r>
              <a:rPr lang="pt-BR" dirty="0" smtClean="0"/>
              <a:t>colocarmos mais </a:t>
            </a:r>
            <a:r>
              <a:rPr lang="pt-BR" dirty="0"/>
              <a:t>uma pedra na </a:t>
            </a:r>
            <a:r>
              <a:rPr lang="pt-BR" dirty="0" smtClean="0"/>
              <a:t>segunda coluna</a:t>
            </a:r>
            <a:r>
              <a:rPr lang="pt-BR" dirty="0"/>
              <a:t>, estamos na </a:t>
            </a:r>
            <a:r>
              <a:rPr lang="pt-BR" dirty="0" smtClean="0"/>
              <a:t>realidade somando </a:t>
            </a:r>
            <a:r>
              <a:rPr lang="pt-BR" dirty="0"/>
              <a:t>mais 10 ao valor 27.</a:t>
            </a:r>
          </a:p>
          <a:p>
            <a:pPr lvl="1" algn="just"/>
            <a:r>
              <a:rPr lang="pt-BR" dirty="0" smtClean="0"/>
              <a:t>Isto </a:t>
            </a:r>
            <a:r>
              <a:rPr lang="pt-BR" dirty="0"/>
              <a:t>significa que somamos </a:t>
            </a:r>
            <a:r>
              <a:rPr lang="pt-BR" dirty="0" smtClean="0"/>
              <a:t>5 unidades </a:t>
            </a:r>
            <a:r>
              <a:rPr lang="pt-BR" dirty="0"/>
              <a:t>em excesso.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501008"/>
            <a:ext cx="302433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RESOLUÇÃO EX. ÁBACO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pt-BR" dirty="0"/>
              <a:t>Desta forma, estas </a:t>
            </a:r>
            <a:r>
              <a:rPr lang="pt-BR" dirty="0" smtClean="0"/>
              <a:t>cinco unidades </a:t>
            </a:r>
            <a:r>
              <a:rPr lang="pt-BR" dirty="0"/>
              <a:t>adicionais</a:t>
            </a:r>
          </a:p>
          <a:p>
            <a:pPr lvl="1"/>
            <a:r>
              <a:rPr lang="pt-BR" dirty="0"/>
              <a:t>precisam ser retiradas </a:t>
            </a:r>
            <a:r>
              <a:rPr lang="pt-BR" dirty="0" smtClean="0"/>
              <a:t>da primeira </a:t>
            </a:r>
            <a:r>
              <a:rPr lang="pt-BR" dirty="0"/>
              <a:t>coluna.</a:t>
            </a:r>
          </a:p>
          <a:p>
            <a:pPr lvl="1"/>
            <a:r>
              <a:rPr lang="pt-BR" dirty="0" smtClean="0"/>
              <a:t>Após </a:t>
            </a:r>
            <a:r>
              <a:rPr lang="pt-BR" dirty="0"/>
              <a:t>a remoção </a:t>
            </a:r>
            <a:r>
              <a:rPr lang="pt-BR" dirty="0" smtClean="0"/>
              <a:t>do excesso</a:t>
            </a:r>
            <a:r>
              <a:rPr lang="pt-BR" dirty="0"/>
              <a:t>, temos o </a:t>
            </a:r>
            <a:r>
              <a:rPr lang="pt-BR" dirty="0" smtClean="0"/>
              <a:t>resultado desejado</a:t>
            </a:r>
            <a:r>
              <a:rPr lang="pt-BR" dirty="0"/>
              <a:t>, que é 32.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3573016"/>
            <a:ext cx="3096344" cy="3234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TEAR DE JACQUARD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Tear inventado por </a:t>
            </a:r>
            <a:r>
              <a:rPr lang="pt-BR" dirty="0" err="1" smtClean="0"/>
              <a:t>Jacquard</a:t>
            </a:r>
            <a:r>
              <a:rPr lang="pt-BR" dirty="0" smtClean="0"/>
              <a:t> no século XIX em 1801 que podia ser programado com cartões perfurados. E estes cartões controlavam o padrão do tecido no material.</a:t>
            </a:r>
          </a:p>
          <a:p>
            <a:pPr algn="just"/>
            <a:r>
              <a:rPr lang="pt-BR" dirty="0" smtClean="0"/>
              <a:t>Responsável pela automatização da indústria têxtil.</a:t>
            </a: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TEAR DE JACQUARD</a:t>
            </a:r>
            <a:endParaRPr lang="pt-B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060848"/>
            <a:ext cx="4824536" cy="4056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MÁQUINA DE DIFERENÇAS DE BABBAGE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pt-BR" dirty="0" smtClean="0"/>
              <a:t>Foi um projeto não finalizado (1822 – 1832) de uma máquina baseada em engrenagens similares aos mecanismos de um relógio</a:t>
            </a:r>
          </a:p>
          <a:p>
            <a:pPr algn="just"/>
            <a:r>
              <a:rPr lang="pt-BR" dirty="0" smtClean="0"/>
              <a:t>Se funcionasse, a máquina calcularia tabelas matemáticas (raízes de polinômios) e imprimiria os resultados (em uma placa de cobre)</a:t>
            </a:r>
          </a:p>
          <a:p>
            <a:pPr algn="just"/>
            <a:r>
              <a:rPr lang="pt-BR" dirty="0" smtClean="0"/>
              <a:t>Ao custo de 1 milhão de </a:t>
            </a:r>
            <a:r>
              <a:rPr lang="pt-BR" dirty="0" err="1" smtClean="0"/>
              <a:t>dolares</a:t>
            </a:r>
            <a:r>
              <a:rPr lang="pt-BR" dirty="0" smtClean="0"/>
              <a:t>, foi construída em 1991 uma máquina de diferenças no museu de ciências de Londres.</a:t>
            </a:r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MÁQUINA DE DIFERENÇAS DE BABBAGE</a:t>
            </a:r>
            <a:endParaRPr lang="pt-BR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622773"/>
            <a:ext cx="4476899" cy="490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MÁQUINA ANALÍTICA DE CHARLES BABBAGE (1837)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pt-BR" dirty="0" smtClean="0"/>
              <a:t>Plano de um computador mecânico de propósito geral, que empregava cartões perfurados para entrada (dados) e utilizava-se de vapor para fornecer energia para o funcionamento.</a:t>
            </a:r>
          </a:p>
          <a:p>
            <a:pPr algn="just"/>
            <a:r>
              <a:rPr lang="pt-BR" dirty="0" smtClean="0"/>
              <a:t>Possuía quatro componentes:</a:t>
            </a:r>
          </a:p>
          <a:p>
            <a:pPr lvl="1" algn="just"/>
            <a:r>
              <a:rPr lang="pt-BR" dirty="0" smtClean="0"/>
              <a:t>Memória (1000 palavras de 50 dígitos decimais)</a:t>
            </a:r>
          </a:p>
          <a:p>
            <a:pPr lvl="1" algn="just"/>
            <a:r>
              <a:rPr lang="pt-BR" dirty="0" smtClean="0"/>
              <a:t>Unidade Processadora (lia, gravava na memória e realizava operações aritméticas)</a:t>
            </a:r>
          </a:p>
          <a:p>
            <a:pPr lvl="1" algn="just"/>
            <a:r>
              <a:rPr lang="pt-BR" dirty="0" smtClean="0"/>
              <a:t>Unidades de entrada e saída (cartões perfurados)</a:t>
            </a:r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MÁQUINA ANALÍTICA DE CHARLES BABBAGE (1837)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Linguagem de programação às linguagens de máquinas modernas (com laços e condições).</a:t>
            </a:r>
          </a:p>
          <a:p>
            <a:pPr algn="just"/>
            <a:r>
              <a:rPr lang="pt-BR" dirty="0" smtClean="0"/>
              <a:t>Planos corretos, mas falta de precisão da tecnologia mecânica da época fizeram com que o projeto nunca fosse implementado.</a:t>
            </a:r>
          </a:p>
          <a:p>
            <a:pPr algn="just"/>
            <a:r>
              <a:rPr lang="pt-BR" dirty="0" smtClean="0"/>
              <a:t>Babbage, gastou grande parte de sua fortuna neste projeto, terminando sua vida só e esquecido.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MÁQUINA DE CLASSIFICAÇÃO DE HERMANN HOLLERITH (1880 – 1890)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Teve como motivação principal de automatizar o censo americano (o de 1880 levou 7 anos).</a:t>
            </a:r>
          </a:p>
          <a:p>
            <a:pPr algn="just"/>
            <a:r>
              <a:rPr lang="pt-BR" dirty="0" smtClean="0"/>
              <a:t>As respostas das perguntas do censo eram codificadas em cartões perfurados.</a:t>
            </a:r>
          </a:p>
          <a:p>
            <a:pPr algn="just"/>
            <a:r>
              <a:rPr lang="pt-BR" dirty="0" smtClean="0"/>
              <a:t>O censo de 1890 foi concluído em 2 anos e meio.</a:t>
            </a:r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MÁQUINA DE CLASSIFICAÇÃO DE HERMANN HOLLERITH (1880 – 1890)</a:t>
            </a: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4351759" cy="439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HISTÓRICO E EVOLUÇÃO DA COMPUTAÇÃO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Ábaco</a:t>
            </a:r>
          </a:p>
          <a:p>
            <a:pPr lvl="1" algn="just"/>
            <a:r>
              <a:rPr lang="pt-BR" dirty="0"/>
              <a:t>U</a:t>
            </a:r>
            <a:r>
              <a:rPr lang="pt-BR" dirty="0" smtClean="0"/>
              <a:t>tilizado na antiguidade (do Egito a China) por comerciantes para fazer operações aritméticas</a:t>
            </a:r>
          </a:p>
          <a:p>
            <a:pPr lvl="1" algn="just"/>
            <a:r>
              <a:rPr lang="pt-BR" dirty="0" smtClean="0"/>
              <a:t>O ábaco utilizava fios para realizar as contas e representar os números (dados) e seguia as regras de adição, subtração, </a:t>
            </a:r>
            <a:r>
              <a:rPr lang="pt-BR" dirty="0" err="1" smtClean="0"/>
              <a:t>etc</a:t>
            </a:r>
            <a:endParaRPr lang="pt-BR" dirty="0"/>
          </a:p>
          <a:p>
            <a:pPr lvl="1" algn="just"/>
            <a:r>
              <a:rPr lang="pt-BR" dirty="0" smtClean="0"/>
              <a:t>Continuou sendo usado até a invasão das calculadoras de bolso (4000 anos de uso).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CONCEITO UNIVERSAL DE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A noção moderna assume o conceito de </a:t>
            </a:r>
            <a:r>
              <a:rPr lang="pt-BR" dirty="0" smtClean="0">
                <a:solidFill>
                  <a:srgbClr val="FF0000"/>
                </a:solidFill>
              </a:rPr>
              <a:t>propósito-geral</a:t>
            </a:r>
            <a:r>
              <a:rPr lang="pt-BR" dirty="0" smtClean="0"/>
              <a:t> e </a:t>
            </a:r>
            <a:r>
              <a:rPr lang="pt-BR" dirty="0" smtClean="0">
                <a:solidFill>
                  <a:srgbClr val="FF0000"/>
                </a:solidFill>
              </a:rPr>
              <a:t>universal</a:t>
            </a:r>
            <a:r>
              <a:rPr lang="pt-BR" dirty="0" smtClean="0"/>
              <a:t>, isto é, dada a capacidade de </a:t>
            </a:r>
            <a:r>
              <a:rPr lang="pt-BR" dirty="0" smtClean="0">
                <a:solidFill>
                  <a:srgbClr val="FF0000"/>
                </a:solidFill>
              </a:rPr>
              <a:t>programação</a:t>
            </a:r>
            <a:r>
              <a:rPr lang="pt-BR" dirty="0" smtClean="0"/>
              <a:t>, qualquer computador pode </a:t>
            </a:r>
            <a:r>
              <a:rPr lang="pt-BR" dirty="0" smtClean="0">
                <a:solidFill>
                  <a:srgbClr val="FF0000"/>
                </a:solidFill>
              </a:rPr>
              <a:t>emular</a:t>
            </a:r>
            <a:r>
              <a:rPr lang="pt-BR" dirty="0" smtClean="0"/>
              <a:t> o comportamento de qualquer outra máquina.</a:t>
            </a:r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MODELO UNIVERSAL DE COMPUTADOR: MÁQUINA DE TURING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Uma máquina de Turing é um modelo abstrato de computador que formaliza as noções de armazenamento e execução de programas.</a:t>
            </a:r>
          </a:p>
          <a:p>
            <a:pPr algn="just"/>
            <a:r>
              <a:rPr lang="pt-BR" dirty="0" smtClean="0"/>
              <a:t>Introduzido em 1936 por Alan Turing de forma a caracterizar precisamente a noção de algoritmo.</a:t>
            </a:r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COMPONENTES DA MÁQUINA DE TURING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Tape (Fita)</a:t>
            </a:r>
          </a:p>
          <a:p>
            <a:r>
              <a:rPr lang="pt-BR" dirty="0" smtClean="0"/>
              <a:t>Cabeçote do tape</a:t>
            </a:r>
          </a:p>
          <a:p>
            <a:r>
              <a:rPr lang="pt-BR" dirty="0" smtClean="0"/>
              <a:t>Unidade de controle</a:t>
            </a:r>
          </a:p>
          <a:p>
            <a:r>
              <a:rPr lang="pt-BR" dirty="0" smtClean="0"/>
              <a:t>Conjunto de instruções (programa)</a:t>
            </a:r>
            <a:endParaRPr lang="pt-B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MODELO DA MÁQUINA DE TURING</a:t>
            </a:r>
            <a:endParaRPr lang="pt-B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4680520" cy="257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1651" y="4149080"/>
            <a:ext cx="381078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TESE DE TURING (VÁLIDA ATÉ OS DIAS DE HOJE)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“Qualquer modelo prático de computação tem que ser equivalente ou então ser um subconjunto das capacidades de computação de uma máquina de Turing”.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PRIMEIROS DISPOSITIVOS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b="1" dirty="0" smtClean="0"/>
              <a:t>COMPUTADORES COM CAPACIDADES ESPECÍFICAS E NÃO PROGRAMÁVEIS:</a:t>
            </a:r>
          </a:p>
          <a:p>
            <a:pPr algn="just"/>
            <a:r>
              <a:rPr lang="pt-BR" dirty="0" smtClean="0"/>
              <a:t>Máquina de diferenças de Babbage. Nunca chegou a funcionar satisfatoriamente</a:t>
            </a:r>
          </a:p>
          <a:p>
            <a:pPr algn="just"/>
            <a:r>
              <a:rPr lang="pt-BR" dirty="0" smtClean="0"/>
              <a:t>Máquina de classificação (</a:t>
            </a:r>
            <a:r>
              <a:rPr lang="pt-BR" dirty="0" err="1" smtClean="0"/>
              <a:t>Hollerith</a:t>
            </a:r>
            <a:r>
              <a:rPr lang="pt-BR" dirty="0" smtClean="0"/>
              <a:t>)</a:t>
            </a:r>
          </a:p>
          <a:p>
            <a:pPr algn="just"/>
            <a:r>
              <a:rPr lang="pt-BR" b="1" dirty="0" smtClean="0"/>
              <a:t>COMPUTADORES COM CAPACIDADES ESPECÍFICAS E PROGRAMÁVEIS:</a:t>
            </a:r>
          </a:p>
          <a:p>
            <a:pPr algn="just"/>
            <a:r>
              <a:rPr lang="pt-BR" dirty="0" smtClean="0"/>
              <a:t>Tear de </a:t>
            </a:r>
            <a:r>
              <a:rPr lang="pt-BR" dirty="0" err="1" smtClean="0"/>
              <a:t>Jacquard</a:t>
            </a: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PRIMEIROS DISPOSITIVOS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COMPUTADORES TURING-COMPLETO:</a:t>
            </a:r>
          </a:p>
          <a:p>
            <a:pPr algn="just"/>
            <a:r>
              <a:rPr lang="pt-BR" dirty="0" smtClean="0"/>
              <a:t>Máquina analítica de </a:t>
            </a:r>
            <a:r>
              <a:rPr lang="pt-BR" dirty="0"/>
              <a:t>B</a:t>
            </a:r>
            <a:r>
              <a:rPr lang="pt-BR" dirty="0" smtClean="0"/>
              <a:t>abbage</a:t>
            </a:r>
          </a:p>
          <a:p>
            <a:pPr algn="just"/>
            <a:r>
              <a:rPr lang="pt-BR" dirty="0" smtClean="0"/>
              <a:t>Problema: Nunca foi construída</a:t>
            </a:r>
          </a:p>
          <a:p>
            <a:pPr algn="just"/>
            <a:r>
              <a:rPr lang="pt-BR" dirty="0" smtClean="0"/>
              <a:t>Considerado o primeiro computador universal da história.</a:t>
            </a:r>
            <a:endParaRPr lang="pt-B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FUNDAMENTOS DA COMPUTAÇÃO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Componentes básicos do computador</a:t>
            </a:r>
          </a:p>
          <a:p>
            <a:pPr lvl="1" algn="just"/>
            <a:r>
              <a:rPr lang="pt-BR" dirty="0" smtClean="0"/>
              <a:t>Hardware</a:t>
            </a:r>
          </a:p>
          <a:p>
            <a:pPr lvl="2" algn="just"/>
            <a:r>
              <a:rPr lang="pt-BR" dirty="0" smtClean="0"/>
              <a:t>A memória do computador</a:t>
            </a:r>
          </a:p>
          <a:p>
            <a:pPr lvl="2" algn="just"/>
            <a:r>
              <a:rPr lang="pt-BR" dirty="0" smtClean="0"/>
              <a:t>Unidades de entrada e saída</a:t>
            </a:r>
          </a:p>
          <a:p>
            <a:pPr lvl="2" algn="just"/>
            <a:r>
              <a:rPr lang="pt-BR" dirty="0" smtClean="0"/>
              <a:t>A unidade central de processamento</a:t>
            </a:r>
          </a:p>
          <a:p>
            <a:pPr lvl="1" algn="just"/>
            <a:r>
              <a:rPr lang="pt-BR" dirty="0" smtClean="0"/>
              <a:t>Software</a:t>
            </a:r>
          </a:p>
          <a:p>
            <a:pPr lvl="2" algn="just"/>
            <a:r>
              <a:rPr lang="pt-BR" dirty="0" smtClean="0"/>
              <a:t>Aplicações com software</a:t>
            </a:r>
          </a:p>
          <a:p>
            <a:pPr lvl="2" algn="just"/>
            <a:r>
              <a:rPr lang="pt-BR" dirty="0" smtClean="0"/>
              <a:t>Ciclo de vida do software</a:t>
            </a:r>
          </a:p>
          <a:p>
            <a:pPr lvl="2" algn="just"/>
            <a:r>
              <a:rPr lang="pt-BR" dirty="0" smtClean="0"/>
              <a:t>Programação e níveis de linguagem</a:t>
            </a:r>
            <a:endParaRPr lang="pt-B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FUNDAMENTOS DA COMPUTAÇÃO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Informática: é a informação automática, ou seja, o tratamento da informação de modo automático</a:t>
            </a:r>
          </a:p>
          <a:p>
            <a:pPr algn="just"/>
            <a:r>
              <a:rPr lang="pt-BR" dirty="0" smtClean="0"/>
              <a:t>Informática pressupõe o uso de computadores eletrônicos para o tratamento da informação</a:t>
            </a:r>
          </a:p>
          <a:p>
            <a:pPr algn="just"/>
            <a:r>
              <a:rPr lang="pt-BR" dirty="0" smtClean="0"/>
              <a:t>Cabe à informática a tarefa de coletar, tratar e disseminar dados gerando informação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FUNDAMENTOS DA COMPUTAÇÃO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DADOS: Elementos conhecidos de um problema</a:t>
            </a:r>
          </a:p>
          <a:p>
            <a:pPr algn="just"/>
            <a:r>
              <a:rPr lang="pt-BR" dirty="0" smtClean="0"/>
              <a:t>INFORMAÇÃO: Um conjunto estruturado de dados, transmitindo conhecimento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HISTÓRICO E EVOLUÇÃO DA COMPUTAÇÃO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3062" y="1916832"/>
            <a:ext cx="4563194" cy="457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EXERCÍCIOS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1) Explique o funcionamento do ábaco e realize uma soma de 38 + 7.</a:t>
            </a:r>
          </a:p>
          <a:p>
            <a:r>
              <a:rPr lang="pt-BR" dirty="0" smtClean="0"/>
              <a:t>2) Explique o funcionamento do Tear de </a:t>
            </a:r>
            <a:r>
              <a:rPr lang="pt-BR" dirty="0" err="1"/>
              <a:t>J</a:t>
            </a:r>
            <a:r>
              <a:rPr lang="pt-BR" dirty="0" err="1" smtClean="0"/>
              <a:t>acquard</a:t>
            </a:r>
            <a:r>
              <a:rPr lang="pt-BR" dirty="0" smtClean="0"/>
              <a:t>.</a:t>
            </a:r>
          </a:p>
          <a:p>
            <a:r>
              <a:rPr lang="pt-BR" dirty="0" smtClean="0"/>
              <a:t>3) Fale com suas palavras quais são e como funciona os quatro dispositivos da máquina analítica de Babbage.</a:t>
            </a:r>
          </a:p>
          <a:p>
            <a:r>
              <a:rPr lang="pt-BR" dirty="0" smtClean="0"/>
              <a:t>4) Explique com suas palavras a diferença entre hardware e software.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COM ÁBACO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/>
              <a:t>O ábaco (que </a:t>
            </a:r>
            <a:r>
              <a:rPr lang="pt-BR" dirty="0" smtClean="0"/>
              <a:t>estaremos utilizando neste exemplo) </a:t>
            </a:r>
            <a:r>
              <a:rPr lang="pt-BR" dirty="0"/>
              <a:t>é formado por </a:t>
            </a:r>
            <a:r>
              <a:rPr lang="pt-BR" dirty="0" smtClean="0"/>
              <a:t>8 colunas </a:t>
            </a:r>
            <a:r>
              <a:rPr lang="pt-BR" dirty="0"/>
              <a:t>divididas em </a:t>
            </a:r>
            <a:r>
              <a:rPr lang="pt-BR" dirty="0" smtClean="0"/>
              <a:t>duas partes</a:t>
            </a:r>
            <a:r>
              <a:rPr lang="pt-BR" dirty="0"/>
              <a:t>: inferior e superior.</a:t>
            </a:r>
          </a:p>
          <a:p>
            <a:pPr algn="just"/>
            <a:r>
              <a:rPr lang="pt-BR" dirty="0" smtClean="0"/>
              <a:t>Cada </a:t>
            </a:r>
            <a:r>
              <a:rPr lang="pt-BR" dirty="0"/>
              <a:t>coluna possui 9 pedras.</a:t>
            </a:r>
          </a:p>
          <a:p>
            <a:pPr algn="just"/>
            <a:r>
              <a:rPr lang="pt-BR" dirty="0" smtClean="0"/>
              <a:t>As </a:t>
            </a:r>
            <a:r>
              <a:rPr lang="pt-BR" dirty="0"/>
              <a:t>pedras dispostas na </a:t>
            </a:r>
            <a:r>
              <a:rPr lang="pt-BR" dirty="0" smtClean="0"/>
              <a:t>parte superior representam um banco </a:t>
            </a:r>
            <a:r>
              <a:rPr lang="pt-BR" dirty="0"/>
              <a:t>de dados.</a:t>
            </a:r>
          </a:p>
          <a:p>
            <a:pPr algn="just"/>
            <a:r>
              <a:rPr lang="pt-BR" dirty="0" smtClean="0"/>
              <a:t>As </a:t>
            </a:r>
            <a:r>
              <a:rPr lang="pt-BR" dirty="0"/>
              <a:t>pedras dispostas na </a:t>
            </a:r>
            <a:r>
              <a:rPr lang="pt-BR" dirty="0" smtClean="0"/>
              <a:t>parte inferior </a:t>
            </a:r>
            <a:r>
              <a:rPr lang="pt-BR" dirty="0"/>
              <a:t>representam um </a:t>
            </a:r>
            <a:r>
              <a:rPr lang="pt-BR" dirty="0" smtClean="0"/>
              <a:t>valor numérico </a:t>
            </a:r>
            <a:r>
              <a:rPr lang="pt-BR" dirty="0"/>
              <a:t>(neste caso 543).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COM ÁBACO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268760"/>
            <a:ext cx="4439369" cy="538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COM ÁBACO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Note </a:t>
            </a:r>
            <a:r>
              <a:rPr lang="pt-BR" dirty="0"/>
              <a:t>que da esquerda para a </a:t>
            </a:r>
            <a:r>
              <a:rPr lang="pt-BR" dirty="0" smtClean="0"/>
              <a:t>direita, cada coluna </a:t>
            </a:r>
            <a:r>
              <a:rPr lang="pt-BR" dirty="0"/>
              <a:t>representa uma </a:t>
            </a:r>
            <a:r>
              <a:rPr lang="pt-BR" dirty="0" smtClean="0"/>
              <a:t>potência de </a:t>
            </a:r>
            <a:r>
              <a:rPr lang="pt-BR" dirty="0"/>
              <a:t>base 10.</a:t>
            </a:r>
          </a:p>
          <a:p>
            <a:pPr algn="just"/>
            <a:r>
              <a:rPr lang="pt-BR" dirty="0" smtClean="0"/>
              <a:t>Temos </a:t>
            </a:r>
            <a:r>
              <a:rPr lang="pt-BR" dirty="0"/>
              <a:t>as colunas das </a:t>
            </a:r>
            <a:r>
              <a:rPr lang="pt-BR" dirty="0" smtClean="0"/>
              <a:t>unidades, dezenas, centenas</a:t>
            </a:r>
            <a:r>
              <a:rPr lang="pt-BR" dirty="0"/>
              <a:t>, etc.</a:t>
            </a:r>
          </a:p>
          <a:p>
            <a:pPr algn="just"/>
            <a:r>
              <a:rPr lang="pt-BR" dirty="0" smtClean="0"/>
              <a:t>O </a:t>
            </a:r>
            <a:r>
              <a:rPr lang="pt-BR" dirty="0"/>
              <a:t>valor zero é representado </a:t>
            </a:r>
            <a:r>
              <a:rPr lang="pt-BR" dirty="0" smtClean="0"/>
              <a:t>pela ausência </a:t>
            </a:r>
            <a:r>
              <a:rPr lang="pt-BR" dirty="0"/>
              <a:t>de pedras na </a:t>
            </a:r>
            <a:r>
              <a:rPr lang="pt-BR" dirty="0" smtClean="0"/>
              <a:t>respectiva coluna </a:t>
            </a:r>
            <a:r>
              <a:rPr lang="pt-BR" dirty="0"/>
              <a:t>inferior.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COM ÁBACO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Inicialmente </a:t>
            </a:r>
            <a:r>
              <a:rPr lang="pt-BR" dirty="0"/>
              <a:t>represente o valor A no ábaco.</a:t>
            </a:r>
          </a:p>
          <a:p>
            <a:pPr algn="just"/>
            <a:r>
              <a:rPr lang="pt-BR" dirty="0" smtClean="0"/>
              <a:t>Em </a:t>
            </a:r>
            <a:r>
              <a:rPr lang="pt-BR" dirty="0"/>
              <a:t>seguida, acrescente em cada uma das </a:t>
            </a:r>
            <a:r>
              <a:rPr lang="pt-BR" dirty="0" smtClean="0"/>
              <a:t>colunas, o </a:t>
            </a:r>
            <a:r>
              <a:rPr lang="pt-BR" dirty="0"/>
              <a:t>número de pedras necessários para formar </a:t>
            </a:r>
            <a:r>
              <a:rPr lang="pt-BR" dirty="0" smtClean="0"/>
              <a:t>o valor </a:t>
            </a:r>
            <a:r>
              <a:rPr lang="pt-BR" dirty="0"/>
              <a:t>B.</a:t>
            </a:r>
          </a:p>
          <a:p>
            <a:pPr algn="just"/>
            <a:r>
              <a:rPr lang="pt-BR" dirty="0" smtClean="0"/>
              <a:t>Caso </a:t>
            </a:r>
            <a:r>
              <a:rPr lang="pt-BR" dirty="0"/>
              <a:t>não existam pedras suficientes em </a:t>
            </a:r>
            <a:r>
              <a:rPr lang="pt-BR" dirty="0" smtClean="0"/>
              <a:t>uma determinada </a:t>
            </a:r>
            <a:r>
              <a:rPr lang="pt-BR" dirty="0"/>
              <a:t>coluna, acrescente uma pedra </a:t>
            </a:r>
            <a:r>
              <a:rPr lang="pt-BR" dirty="0" smtClean="0"/>
              <a:t>na coluna </a:t>
            </a:r>
            <a:r>
              <a:rPr lang="pt-BR" dirty="0"/>
              <a:t>seguinte, e remova da coluna anterior </a:t>
            </a:r>
            <a:r>
              <a:rPr lang="pt-BR" dirty="0" smtClean="0"/>
              <a:t>o número </a:t>
            </a:r>
            <a:r>
              <a:rPr lang="pt-BR" dirty="0"/>
              <a:t>de pedras que foi acrescido em excesso.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EXERCÍCIO COM O ÁBACO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FAÇAM A SOMA DE 27 + 5!</a:t>
            </a:r>
          </a:p>
          <a:p>
            <a:pPr algn="just"/>
            <a:r>
              <a:rPr lang="pt-BR" dirty="0" smtClean="0"/>
              <a:t>RESULTADO???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RESOLUÇÃO EX. ÁBACO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r>
              <a:rPr lang="pt-BR" dirty="0"/>
              <a:t>Primeiramente, colocamos </a:t>
            </a:r>
            <a:r>
              <a:rPr lang="pt-BR" dirty="0" smtClean="0"/>
              <a:t>o valor </a:t>
            </a:r>
            <a:r>
              <a:rPr lang="pt-BR" dirty="0"/>
              <a:t>27 na coluna inferior.</a:t>
            </a:r>
          </a:p>
          <a:p>
            <a:pPr lvl="1" algn="just"/>
            <a:r>
              <a:rPr lang="pt-BR" dirty="0" smtClean="0"/>
              <a:t>Como </a:t>
            </a:r>
            <a:r>
              <a:rPr lang="pt-BR" dirty="0"/>
              <a:t>não é possível somar </a:t>
            </a:r>
            <a:r>
              <a:rPr lang="pt-BR" dirty="0" smtClean="0"/>
              <a:t>o valor </a:t>
            </a:r>
            <a:r>
              <a:rPr lang="pt-BR" dirty="0"/>
              <a:t>7 ao valor 5 (só há </a:t>
            </a:r>
            <a:r>
              <a:rPr lang="pt-BR" dirty="0" smtClean="0"/>
              <a:t>duas pedras </a:t>
            </a:r>
            <a:r>
              <a:rPr lang="pt-BR" dirty="0"/>
              <a:t>restantes na </a:t>
            </a:r>
            <a:r>
              <a:rPr lang="pt-BR" dirty="0" smtClean="0"/>
              <a:t>primeira coluna</a:t>
            </a:r>
            <a:r>
              <a:rPr lang="pt-BR" dirty="0"/>
              <a:t>), colocamos mais </a:t>
            </a:r>
            <a:r>
              <a:rPr lang="pt-BR" dirty="0" smtClean="0"/>
              <a:t>uma na </a:t>
            </a:r>
            <a:r>
              <a:rPr lang="pt-BR" dirty="0"/>
              <a:t>coluna seguinte.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933056"/>
            <a:ext cx="3024336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1050</Words>
  <Application>Microsoft Office PowerPoint</Application>
  <PresentationFormat>Apresentação na tela (4:3)</PresentationFormat>
  <Paragraphs>106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Tema do Office</vt:lpstr>
      <vt:lpstr>Fundamentos da Computação</vt:lpstr>
      <vt:lpstr>HISTÓRICO E EVOLUÇÃO DA COMPUTAÇÃO</vt:lpstr>
      <vt:lpstr>HISTÓRICO E EVOLUÇÃO DA COMPUTAÇÃO</vt:lpstr>
      <vt:lpstr>EXEMPLO COM ÁBACO</vt:lpstr>
      <vt:lpstr>EXEMPLO COM ÁBACO</vt:lpstr>
      <vt:lpstr>EXEMPLO COM ÁBACO</vt:lpstr>
      <vt:lpstr>EXEMPLO COM ÁBACO</vt:lpstr>
      <vt:lpstr>EXERCÍCIO COM O ÁBACO</vt:lpstr>
      <vt:lpstr>RESOLUÇÃO EX. ÁBACO</vt:lpstr>
      <vt:lpstr>RESOLUÇÃO EX. ÁBACO</vt:lpstr>
      <vt:lpstr>RESOLUÇÃO EX. ÁBACO</vt:lpstr>
      <vt:lpstr>TEAR DE JACQUARD</vt:lpstr>
      <vt:lpstr>TEAR DE JACQUARD</vt:lpstr>
      <vt:lpstr>MÁQUINA DE DIFERENÇAS DE BABBAGE</vt:lpstr>
      <vt:lpstr>MÁQUINA DE DIFERENÇAS DE BABBAGE</vt:lpstr>
      <vt:lpstr>MÁQUINA ANALÍTICA DE CHARLES BABBAGE (1837)</vt:lpstr>
      <vt:lpstr>MÁQUINA ANALÍTICA DE CHARLES BABBAGE (1837)</vt:lpstr>
      <vt:lpstr>MÁQUINA DE CLASSIFICAÇÃO DE HERMANN HOLLERITH (1880 – 1890)</vt:lpstr>
      <vt:lpstr>MÁQUINA DE CLASSIFICAÇÃO DE HERMANN HOLLERITH (1880 – 1890)</vt:lpstr>
      <vt:lpstr>CONCEITO UNIVERSAL DE COMPUTADOR</vt:lpstr>
      <vt:lpstr>MODELO UNIVERSAL DE COMPUTADOR: MÁQUINA DE TURING</vt:lpstr>
      <vt:lpstr>COMPONENTES DA MÁQUINA DE TURING</vt:lpstr>
      <vt:lpstr>MODELO DA MÁQUINA DE TURING</vt:lpstr>
      <vt:lpstr>TESE DE TURING (VÁLIDA ATÉ OS DIAS DE HOJE)</vt:lpstr>
      <vt:lpstr>PRIMEIROS DISPOSITIVOS</vt:lpstr>
      <vt:lpstr>PRIMEIROS DISPOSITIVOS</vt:lpstr>
      <vt:lpstr>FUNDAMENTOS DA COMPUTAÇÃO</vt:lpstr>
      <vt:lpstr>FUNDAMENTOS DA COMPUTAÇÃO</vt:lpstr>
      <vt:lpstr>FUNDAMENTOS DA COMPUTAÇÃO</vt:lpstr>
      <vt:lpstr>EXERCÍCIOS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da Computação</dc:title>
  <dc:creator>Lelo</dc:creator>
  <cp:lastModifiedBy>Lelo</cp:lastModifiedBy>
  <cp:revision>15</cp:revision>
  <dcterms:created xsi:type="dcterms:W3CDTF">2011-08-02T01:40:35Z</dcterms:created>
  <dcterms:modified xsi:type="dcterms:W3CDTF">2011-08-02T13:37:44Z</dcterms:modified>
</cp:coreProperties>
</file>